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Noto Serif Georgian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Iago Ferreira de Morai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6F4CC9-D82B-4A40-9040-58362B852891}">
  <a:tblStyle styleId="{786F4CC9-D82B-4A40-9040-58362B85289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NotoSerifGeorgian-bold.fntdata"/><Relationship Id="rId16" Type="http://schemas.openxmlformats.org/officeDocument/2006/relationships/slide" Target="slides/slide9.xml"/><Relationship Id="rId38" Type="http://schemas.openxmlformats.org/officeDocument/2006/relationships/font" Target="fonts/NotoSerifGeorgian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8-12T20:13:10.890">
    <p:pos x="609" y="951"/>
    <p:text>Gráfica linearidade do campo entre as bobinas</p:text>
  </p:cm>
  <p:cm authorId="0" idx="2" dt="2023-08-12T20:13:10.890">
    <p:pos x="609" y="951"/>
    <p:text>pesquisa da e/m
Campo magnético são carlos</p:text>
  </p:cm>
  <p:cm authorId="0" idx="3" dt="2023-08-12T20:10:39.076">
    <p:pos x="609" y="1051"/>
    <p:text>Edgard</p:text>
  </p:cm>
  <p:cm authorId="0" idx="4" dt="2023-08-12T20:11:47.105">
    <p:pos x="609" y="1151"/>
    <p:text>Tirar foto + apostila</p:text>
  </p:cm>
  <p:cm authorId="0" idx="5" dt="2023-08-12T20:11:10.365">
    <p:pos x="609" y="1251"/>
    <p:text>Iago - Formatar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d3369a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7d3369a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7d3369a4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7d3369a4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7d3369a4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7d3369a4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0cea3a5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0cea3a5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e2d8b45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e2d8b45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e2d8b45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e2d8b45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ec578ec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ec578ec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e2d8b45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e2d8b45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6fd7786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6fd7786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6fd77860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6fd77860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6fd77860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e6fd77860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6fd77860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6fd77860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e2d8b45e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e2d8b45e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6fd77860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6fd77860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6fd7786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6fd7786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7a406fa8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7a406fa8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ea59aa2d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ea59aa2d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e2d8b45e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e2d8b45e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e2d8b45e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7e2d8b45e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6fd77860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6fd77860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e6fd77860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e6fd77860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0cea3a54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0cea3a54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ea59aa2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ea59aa2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598cf1e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598cf1e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0cea3a54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0cea3a54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0cea3a5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0cea3a5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0cea3a54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0cea3a54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598cf1e8e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598cf1e8e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0cea3a54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0cea3a54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pload.wikimedia.org/wikipedia/commons/thumb/c/cf/Cyclotron_motion_wider_view.jpg/330px-Cyclotron_motion_wider_view.jpg" TargetMode="External"/><Relationship Id="rId4" Type="http://schemas.openxmlformats.org/officeDocument/2006/relationships/hyperlink" Target="https://upload.wikimedia.org/wikipedia/commons/thumb/d/d3/J.J._Thomson_LCCN2014715407.jpg/220px-J.J._Thomson_LCCN2014715407.jpg" TargetMode="External"/><Relationship Id="rId5" Type="http://schemas.openxmlformats.org/officeDocument/2006/relationships/hyperlink" Target="https://www.google.com/search?q=John+Sealy+Townsend+&amp;tbm=isch&amp;ved=2ahUKEwj0gczh-OGAAxWuspUCHYaWBSMQ2-cCegQIABAA&amp;oq=John+Sealy+Townsend+&amp;gs_lcp=CgNpbWcQA1DNDliRWWCjW2gAcAB4AIAB2gGIAb0NkgEGMC4xMi4xmAEAoAEBqgELZ3dzLXdpei1pbWfAAQE&amp;sclient=img&amp;ei=gyfdZLS0Ma7l1sQPhq2WmAI&amp;bih=796&amp;biw=1600#imgrc=8qZsABLx4oBv1M" TargetMode="External"/><Relationship Id="rId6" Type="http://schemas.openxmlformats.org/officeDocument/2006/relationships/hyperlink" Target="http://www.saocarlos.sp.gov.br/index.php/conheca-sao-carlos/115442-dados-da-cidade-geografico-e-demografico.html" TargetMode="External"/><Relationship Id="rId7" Type="http://schemas.openxmlformats.org/officeDocument/2006/relationships/hyperlink" Target="https://www.ngdc.noaa.gov/geomag/magfield.shtml" TargetMode="External"/><Relationship Id="rId8" Type="http://schemas.openxmlformats.org/officeDocument/2006/relationships/hyperlink" Target="https://www.nist.gov/pml/fundamental-physical-constant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Relationship Id="rId4" Type="http://schemas.openxmlformats.org/officeDocument/2006/relationships/image" Target="../media/image4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3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gif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0.jpg"/><Relationship Id="rId5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2533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1029600"/>
          </a:xfrm>
          <a:prstGeom prst="rect">
            <a:avLst/>
          </a:prstGeom>
          <a:solidFill>
            <a:srgbClr val="010337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1219500" y="181825"/>
            <a:ext cx="67050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PRÉ-PRÁTICA I: RELAÇÃO CARGA/MASSA</a:t>
            </a:r>
            <a:endParaRPr sz="2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99750" y="627700"/>
            <a:ext cx="594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Laboratório Avançado de Física I</a:t>
            </a:r>
            <a:endParaRPr i="1" sz="13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Google Shape;58;p13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062" y="4531824"/>
            <a:ext cx="2467188" cy="5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412675" y="3828000"/>
            <a:ext cx="3866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Edgard Macena Cabral  </a:t>
            </a: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- 11820833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Iago Ferreira de Morais </a:t>
            </a: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- 12610480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ctrTitle"/>
          </p:nvPr>
        </p:nvSpPr>
        <p:spPr>
          <a:xfrm>
            <a:off x="2620425" y="29425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Referências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06325" y="1301850"/>
            <a:ext cx="5343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Imagem 1</a:t>
            </a: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Imagem 2</a:t>
            </a: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magem 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imagem 4</a:t>
            </a: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 ;</a:t>
            </a: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imagem 5</a:t>
            </a: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imagem 6</a:t>
            </a: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imagem 7</a:t>
            </a: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; </a:t>
            </a: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imagem 8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Dados geográficos de São Carlos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Estimativa do campo magnético em Carlos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Razão e/m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2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-85725" y="-128550"/>
            <a:ext cx="9629700" cy="54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3281250" y="2209800"/>
            <a:ext cx="2581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O</a:t>
            </a:r>
            <a:r>
              <a:rPr lang="pt-BR" sz="2500">
                <a:solidFill>
                  <a:schemeClr val="lt1"/>
                </a:solidFill>
              </a:rPr>
              <a:t>OBRIGADO ;)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5008" l="0" r="0" t="856"/>
          <a:stretch/>
        </p:blipFill>
        <p:spPr>
          <a:xfrm>
            <a:off x="843650" y="0"/>
            <a:ext cx="72852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0" y="18100"/>
            <a:ext cx="9144000" cy="1029600"/>
          </a:xfrm>
          <a:prstGeom prst="rect">
            <a:avLst/>
          </a:prstGeom>
          <a:solidFill>
            <a:srgbClr val="010337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type="ctrTitle"/>
          </p:nvPr>
        </p:nvSpPr>
        <p:spPr>
          <a:xfrm>
            <a:off x="704250" y="127750"/>
            <a:ext cx="7610100" cy="8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PÓS-PRÁTICA I: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RELAÇÃO CARGA MASSA E GRAVIDADE TERRESTRE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351925" y="2475250"/>
            <a:ext cx="281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❖"/>
            </a:pP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❖"/>
            </a:pP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Comentários gerais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3103950" y="2475250"/>
            <a:ext cx="2810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❖"/>
            </a:pP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Revisão da literatura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❖"/>
            </a:pP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Valores esperados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6070750" y="2475250"/>
            <a:ext cx="3073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❖"/>
            </a:pP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Valores obtidos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❖"/>
            </a:pPr>
            <a:r>
              <a:rPr lang="pt-BR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Discussão dos resultados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4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24"/>
          <p:cNvGrpSpPr/>
          <p:nvPr/>
        </p:nvGrpSpPr>
        <p:grpSpPr>
          <a:xfrm>
            <a:off x="6233175" y="4254924"/>
            <a:ext cx="2810700" cy="810176"/>
            <a:chOff x="6476400" y="4379424"/>
            <a:chExt cx="2810700" cy="810176"/>
          </a:xfrm>
        </p:grpSpPr>
        <p:sp>
          <p:nvSpPr>
            <p:cNvPr id="187" name="Google Shape;187;p24"/>
            <p:cNvSpPr txBox="1"/>
            <p:nvPr/>
          </p:nvSpPr>
          <p:spPr>
            <a:xfrm>
              <a:off x="6476400" y="4850900"/>
              <a:ext cx="281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BR" sz="1000">
                  <a:solidFill>
                    <a:schemeClr val="lt1"/>
                  </a:solidFill>
                </a:rPr>
                <a:t>Laboratório Avançado de Física I</a:t>
              </a:r>
              <a:endParaRPr i="1" sz="1000">
                <a:solidFill>
                  <a:schemeClr val="lt1"/>
                </a:solidFill>
              </a:endParaRPr>
            </a:p>
          </p:txBody>
        </p:sp>
        <p:pic>
          <p:nvPicPr>
            <p:cNvPr id="188" name="Google Shape;18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9062" y="4379424"/>
              <a:ext cx="2467188" cy="528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4"/>
          <p:cNvSpPr txBox="1"/>
          <p:nvPr/>
        </p:nvSpPr>
        <p:spPr>
          <a:xfrm>
            <a:off x="436600" y="3873925"/>
            <a:ext cx="3866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Edgard Macena Cabral  </a:t>
            </a:r>
            <a:r>
              <a:rPr lang="pt-BR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- 11820833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Iago Ferreira de Morais </a:t>
            </a:r>
            <a:r>
              <a:rPr lang="pt-BR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- 12610480</a:t>
            </a:r>
            <a:endParaRPr sz="1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>
            <p:ph type="ctrTitle"/>
          </p:nvPr>
        </p:nvSpPr>
        <p:spPr>
          <a:xfrm>
            <a:off x="2620425" y="29425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Comentários gerais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5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4342" l="0" r="0" t="0"/>
          <a:stretch/>
        </p:blipFill>
        <p:spPr>
          <a:xfrm>
            <a:off x="636947" y="1267119"/>
            <a:ext cx="2882676" cy="36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4">
            <a:alphaModFix/>
          </a:blip>
          <a:srcRect b="8349" l="6690" r="1658" t="0"/>
          <a:stretch/>
        </p:blipFill>
        <p:spPr>
          <a:xfrm>
            <a:off x="3954775" y="1254525"/>
            <a:ext cx="4954051" cy="371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4080025" y="4556575"/>
            <a:ext cx="48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Uso da </a:t>
            </a: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paralaxe </a:t>
            </a:r>
            <a:r>
              <a:rPr lang="pt-BR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 medição dos raios</a:t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530753" y="1228338"/>
            <a:ext cx="310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Alinhamento da bobina com o campo terrestre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571550" y="1071850"/>
            <a:ext cx="5438397" cy="3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type="ctrTitle"/>
          </p:nvPr>
        </p:nvSpPr>
        <p:spPr>
          <a:xfrm>
            <a:off x="2620425" y="29425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Comentários gerais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6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722525" y="1149450"/>
            <a:ext cx="521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Objeto (degrau) descapado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4363750" y="3026000"/>
            <a:ext cx="528300" cy="528300"/>
          </a:xfrm>
          <a:prstGeom prst="ellipse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 rot="10126393">
            <a:off x="2490880" y="3062075"/>
            <a:ext cx="1946141" cy="1417097"/>
          </a:xfrm>
          <a:prstGeom prst="blockArc">
            <a:avLst>
              <a:gd fmla="val 11291400" name="adj1"/>
              <a:gd fmla="val 20513210" name="adj2"/>
              <a:gd fmla="val 20809" name="adj3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4">
            <a:alphaModFix/>
          </a:blip>
          <a:srcRect b="6023" l="0" r="0" t="0"/>
          <a:stretch/>
        </p:blipFill>
        <p:spPr>
          <a:xfrm>
            <a:off x="6059175" y="1856900"/>
            <a:ext cx="2968776" cy="20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>
            <p:ph type="ctrTitle"/>
          </p:nvPr>
        </p:nvSpPr>
        <p:spPr>
          <a:xfrm>
            <a:off x="2620425" y="29425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Comentários gerais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7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294E9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75" y="908025"/>
            <a:ext cx="3113400" cy="413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D783">
              <a:alpha val="15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</a:t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 txBox="1"/>
          <p:nvPr>
            <p:ph type="ctrTitle"/>
          </p:nvPr>
        </p:nvSpPr>
        <p:spPr>
          <a:xfrm>
            <a:off x="2496600" y="115800"/>
            <a:ext cx="41508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REVISÃO DA LITERATURA</a:t>
            </a:r>
            <a:endParaRPr sz="2200">
              <a:solidFill>
                <a:schemeClr val="lt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351925" y="1395000"/>
            <a:ext cx="48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8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351925" y="1093900"/>
            <a:ext cx="702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erif Georgian"/>
              <a:buChar char="❖"/>
            </a:pPr>
            <a:r>
              <a:rPr b="1" lang="pt-BR" sz="18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Métodos de obtenção da relação carga/massa:</a:t>
            </a:r>
            <a:endParaRPr b="1" sz="18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1" name="Google Shape;231;p28"/>
          <p:cNvGrpSpPr/>
          <p:nvPr/>
        </p:nvGrpSpPr>
        <p:grpSpPr>
          <a:xfrm>
            <a:off x="1401844" y="2420951"/>
            <a:ext cx="4123000" cy="756848"/>
            <a:chOff x="4018003" y="1625650"/>
            <a:chExt cx="4329972" cy="877200"/>
          </a:xfrm>
        </p:grpSpPr>
        <p:pic>
          <p:nvPicPr>
            <p:cNvPr id="232" name="Google Shape;23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18003" y="1625650"/>
              <a:ext cx="1939785" cy="87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8"/>
            <p:cNvSpPr/>
            <p:nvPr/>
          </p:nvSpPr>
          <p:spPr>
            <a:xfrm rot="-10798052">
              <a:off x="6340652" y="1969755"/>
              <a:ext cx="529500" cy="189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C229"/>
            </a:solidFill>
            <a:ln cap="flat" cmpd="sng" w="9525">
              <a:solidFill>
                <a:srgbClr val="E6C2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35425" y="1921601"/>
              <a:ext cx="1212550" cy="2853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28"/>
          <p:cNvSpPr txBox="1"/>
          <p:nvPr/>
        </p:nvSpPr>
        <p:spPr>
          <a:xfrm>
            <a:off x="961525" y="1768863"/>
            <a:ext cx="5039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700"/>
              <a:buFont typeface="Noto Serif Georgian"/>
              <a:buChar char="❖"/>
            </a:pPr>
            <a:r>
              <a:rPr lang="pt-BR" sz="1700">
                <a:latin typeface="Noto Serif Georgian"/>
                <a:ea typeface="Noto Serif Georgian"/>
                <a:cs typeface="Noto Serif Georgian"/>
                <a:sym typeface="Noto Serif Georgian"/>
              </a:rPr>
              <a:t>Regressão linear:</a:t>
            </a:r>
            <a:endParaRPr sz="17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700"/>
              <a:buFont typeface="Noto Serif Georgian"/>
              <a:buChar char="❖"/>
            </a:pPr>
            <a:r>
              <a:rPr lang="pt-BR" sz="1700">
                <a:latin typeface="Noto Serif Georgian"/>
                <a:ea typeface="Noto Serif Georgian"/>
                <a:cs typeface="Noto Serif Georgian"/>
                <a:sym typeface="Noto Serif Georgian"/>
              </a:rPr>
              <a:t>Medidas diretas:</a:t>
            </a:r>
            <a:endParaRPr sz="1700"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1850" y="3844226"/>
            <a:ext cx="1701364" cy="7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>
            <a:off x="0" y="702000"/>
            <a:ext cx="9144000" cy="4441500"/>
          </a:xfrm>
          <a:prstGeom prst="rect">
            <a:avLst/>
          </a:prstGeom>
          <a:solidFill>
            <a:srgbClr val="49D3B7">
              <a:alpha val="25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CA5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>
            <p:ph type="ctrTitle"/>
          </p:nvPr>
        </p:nvSpPr>
        <p:spPr>
          <a:xfrm>
            <a:off x="2620350" y="115800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ESPERADOS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351925" y="1395000"/>
            <a:ext cx="486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3818" l="0" r="6023" t="0"/>
          <a:stretch/>
        </p:blipFill>
        <p:spPr>
          <a:xfrm>
            <a:off x="460774" y="1395005"/>
            <a:ext cx="6366774" cy="289974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460775" y="864900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Valor de e/m </a:t>
            </a:r>
            <a:endParaRPr b="1"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B4DA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rgbClr val="01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>
            <p:ph type="ctrTitle"/>
          </p:nvPr>
        </p:nvSpPr>
        <p:spPr>
          <a:xfrm>
            <a:off x="2737500" y="105625"/>
            <a:ext cx="36690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RESULTADOS OBTIDOS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p30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0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225" y="1461627"/>
            <a:ext cx="5287076" cy="327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0700" y="4211100"/>
            <a:ext cx="364400" cy="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813" y="1965963"/>
            <a:ext cx="485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/>
        </p:nvSpPr>
        <p:spPr>
          <a:xfrm>
            <a:off x="442875" y="2119225"/>
            <a:ext cx="28638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R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egressão: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e/m = 1,75(2) .10¹¹ 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C/k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g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Média: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e/m = 1,85(6) .10¹¹ 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C/kg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357900" y="4659700"/>
            <a:ext cx="4586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Gráfico um: Campo constante. Elaboração própria.</a:t>
            </a:r>
            <a:endParaRPr sz="1200"/>
          </a:p>
        </p:txBody>
      </p:sp>
      <p:sp>
        <p:nvSpPr>
          <p:cNvPr id="260" name="Google Shape;260;p30"/>
          <p:cNvSpPr txBox="1"/>
          <p:nvPr/>
        </p:nvSpPr>
        <p:spPr>
          <a:xfrm>
            <a:off x="290475" y="1064725"/>
            <a:ext cx="64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Valor de e/m (Campo magnético constante)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B4DA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rgbClr val="01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 txBox="1"/>
          <p:nvPr>
            <p:ph type="ctrTitle"/>
          </p:nvPr>
        </p:nvSpPr>
        <p:spPr>
          <a:xfrm>
            <a:off x="2737500" y="105625"/>
            <a:ext cx="36690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RESULTADOS OBTIDOS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8" name="Google Shape;268;p31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pic>
        <p:nvPicPr>
          <p:cNvPr id="269" name="Google Shape;269;p31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375" y="1556125"/>
            <a:ext cx="5281175" cy="32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7350" y="4333700"/>
            <a:ext cx="364400" cy="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7988" y="2101913"/>
            <a:ext cx="485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450225" y="2249750"/>
            <a:ext cx="28638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R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egressão: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e/m = 1,93(2) 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C/kg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Média: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e/m = 1,92(5) 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C/kg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324300" y="1126488"/>
            <a:ext cx="76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Valor de e/m (Tensão constante)</a:t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4357900" y="4735900"/>
            <a:ext cx="4586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Gráfico dois: Campo constante. Elaboração própria.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B4DA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rgbClr val="01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3280950" y="105625"/>
            <a:ext cx="25821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SUMÁRIO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" name="Google Shape;68;p14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967075" y="1509750"/>
            <a:ext cx="360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Contextualização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Revisão da Literatura</a:t>
            </a: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Objetivos 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Métodos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Resultados esperados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925" y="3820450"/>
            <a:ext cx="1956975" cy="108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4"/>
          <p:cNvGrpSpPr/>
          <p:nvPr/>
        </p:nvGrpSpPr>
        <p:grpSpPr>
          <a:xfrm>
            <a:off x="5329650" y="1170013"/>
            <a:ext cx="2357025" cy="3915112"/>
            <a:chOff x="3824700" y="1160488"/>
            <a:chExt cx="2357025" cy="3915112"/>
          </a:xfrm>
        </p:grpSpPr>
        <p:pic>
          <p:nvPicPr>
            <p:cNvPr id="72" name="Google Shape;72;p14"/>
            <p:cNvPicPr preferRelativeResize="0"/>
            <p:nvPr/>
          </p:nvPicPr>
          <p:blipFill rotWithShape="1">
            <a:blip r:embed="rId5">
              <a:alphaModFix/>
            </a:blip>
            <a:srcRect b="0" l="-1072" r="-1072" t="0"/>
            <a:stretch/>
          </p:blipFill>
          <p:spPr>
            <a:xfrm>
              <a:off x="3824700" y="1160488"/>
              <a:ext cx="2357025" cy="3244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4"/>
            <p:cNvSpPr txBox="1"/>
            <p:nvPr/>
          </p:nvSpPr>
          <p:spPr>
            <a:xfrm>
              <a:off x="4024763" y="4460000"/>
              <a:ext cx="1956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Georgia"/>
                  <a:ea typeface="Georgia"/>
                  <a:cs typeface="Georgia"/>
                  <a:sym typeface="Georgia"/>
                </a:rPr>
                <a:t>J. J. Thomson (1856-1940)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B4DA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rgbClr val="01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 txBox="1"/>
          <p:nvPr>
            <p:ph type="ctrTitle"/>
          </p:nvPr>
        </p:nvSpPr>
        <p:spPr>
          <a:xfrm>
            <a:off x="2737500" y="105625"/>
            <a:ext cx="36690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RESULTADOS OBTIDOS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2" name="Google Shape;282;p32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pic>
        <p:nvPicPr>
          <p:cNvPr id="283" name="Google Shape;283;p32" title="Gráfico"/>
          <p:cNvPicPr preferRelativeResize="0"/>
          <p:nvPr/>
        </p:nvPicPr>
        <p:blipFill rotWithShape="1">
          <a:blip r:embed="rId3">
            <a:alphaModFix/>
          </a:blip>
          <a:srcRect b="9387" l="6138" r="0" t="0"/>
          <a:stretch/>
        </p:blipFill>
        <p:spPr>
          <a:xfrm>
            <a:off x="3526150" y="1516476"/>
            <a:ext cx="5212725" cy="311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5775" y="4211050"/>
            <a:ext cx="364400" cy="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788" y="1997413"/>
            <a:ext cx="485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2"/>
          <p:cNvSpPr txBox="1"/>
          <p:nvPr/>
        </p:nvSpPr>
        <p:spPr>
          <a:xfrm>
            <a:off x="434913" y="2258913"/>
            <a:ext cx="28638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R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egressão: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e/m = 1,89(2) 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C/kg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Média: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e/m = 1,88(6) </a:t>
            </a:r>
            <a:r>
              <a:rPr lang="pt-BR" sz="1600">
                <a:latin typeface="Noto Serif Georgian"/>
                <a:ea typeface="Noto Serif Georgian"/>
                <a:cs typeface="Noto Serif Georgian"/>
                <a:sym typeface="Noto Serif Georgian"/>
              </a:rPr>
              <a:t>C/kg</a:t>
            </a:r>
            <a:endParaRPr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324300" y="1093900"/>
            <a:ext cx="6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Valor de e/m (Usando ambos os dados)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3592413" y="4633650"/>
            <a:ext cx="508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Gráfico três: Comparação entre campo e potencial constante. Elaboração própria.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D783">
            <a:alpha val="15760"/>
          </a:srgbClr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>
            <p:ph type="ctrTitle"/>
          </p:nvPr>
        </p:nvSpPr>
        <p:spPr>
          <a:xfrm>
            <a:off x="2496600" y="115800"/>
            <a:ext cx="41508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REVISÃO DA LITERATURA</a:t>
            </a:r>
            <a:endParaRPr sz="2200">
              <a:solidFill>
                <a:schemeClr val="lt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295" name="Google Shape;295;p33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 txBox="1"/>
          <p:nvPr/>
        </p:nvSpPr>
        <p:spPr>
          <a:xfrm>
            <a:off x="10429650" y="339075"/>
            <a:ext cx="3206400" cy="569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o feixe de elétrons é produzido?</a:t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25" y="3712029"/>
            <a:ext cx="2223788" cy="33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825" y="1557011"/>
            <a:ext cx="3046877" cy="39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813" y="2298876"/>
            <a:ext cx="3206399" cy="3941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{par},B_{antpar}=(\frac{2V}{R^{2}(\frac{e}{m})})^{\frac{1}{2}}&#10;%959e0289-508d-44a7-ad94-a0d14d6301db" id="300" name="Google Shape;3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825" y="2978300"/>
            <a:ext cx="3475658" cy="5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351925" y="1017700"/>
            <a:ext cx="702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erif Georgian"/>
              <a:buChar char="❖"/>
            </a:pPr>
            <a:r>
              <a:rPr b="1" lang="pt-BR" sz="18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Métodos de obtenção do campo magnético (Média):</a:t>
            </a:r>
            <a:endParaRPr b="1" sz="18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_p+B_{ap}=2B_H&#10;%5e177323-ae02-489d-b53e-de4877af3011" id="302" name="Google Shape;30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400" y="4257625"/>
            <a:ext cx="2910640" cy="3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BD783">
              <a:alpha val="15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</a:t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type="ctrTitle"/>
          </p:nvPr>
        </p:nvSpPr>
        <p:spPr>
          <a:xfrm>
            <a:off x="2496600" y="115800"/>
            <a:ext cx="41508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REVISÃO DA LITERATURA</a:t>
            </a:r>
            <a:endParaRPr sz="2200">
              <a:solidFill>
                <a:schemeClr val="lt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351925" y="1395000"/>
            <a:ext cx="48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4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 txBox="1"/>
          <p:nvPr/>
        </p:nvSpPr>
        <p:spPr>
          <a:xfrm>
            <a:off x="351925" y="1093900"/>
            <a:ext cx="702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erif Georgian"/>
              <a:buChar char="❖"/>
            </a:pPr>
            <a:r>
              <a:rPr b="1" lang="pt-BR" sz="18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Métodos de obtenção do campo magnético (Regressão):</a:t>
            </a:r>
            <a:endParaRPr b="1" sz="18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3" name="Google Shape;313;p34"/>
          <p:cNvGrpSpPr/>
          <p:nvPr/>
        </p:nvGrpSpPr>
        <p:grpSpPr>
          <a:xfrm>
            <a:off x="983712" y="1924163"/>
            <a:ext cx="4390207" cy="877200"/>
            <a:chOff x="1134638" y="2360788"/>
            <a:chExt cx="4390207" cy="877200"/>
          </a:xfrm>
        </p:grpSpPr>
        <p:sp>
          <p:nvSpPr>
            <p:cNvPr id="314" name="Google Shape;314;p34"/>
            <p:cNvSpPr/>
            <p:nvPr/>
          </p:nvSpPr>
          <p:spPr>
            <a:xfrm rot="-10797955">
              <a:off x="3613360" y="2717694"/>
              <a:ext cx="504300" cy="163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C229"/>
            </a:solidFill>
            <a:ln cap="flat" cmpd="sng" w="9525">
              <a:solidFill>
                <a:srgbClr val="E6C2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5" name="Google Shape;31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70254" y="2676298"/>
              <a:ext cx="1154590" cy="246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4638" y="2360788"/>
              <a:ext cx="2132084" cy="877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" name="Google Shape;3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975" y="3066550"/>
            <a:ext cx="3424400" cy="3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CA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>
            <p:ph type="ctrTitle"/>
          </p:nvPr>
        </p:nvSpPr>
        <p:spPr>
          <a:xfrm>
            <a:off x="2620350" y="115800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ESPERADOS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300"/>
            <a:ext cx="9144002" cy="3804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1399250" y="811050"/>
            <a:ext cx="63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Estimativa do campo magnético terrestre em São Carlos</a:t>
            </a:r>
            <a:endParaRPr b="1" sz="16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B4DA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rgbClr val="01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"/>
          <p:cNvSpPr txBox="1"/>
          <p:nvPr>
            <p:ph type="ctrTitle"/>
          </p:nvPr>
        </p:nvSpPr>
        <p:spPr>
          <a:xfrm>
            <a:off x="2737500" y="105625"/>
            <a:ext cx="36690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RESULTADOS OBTIDOS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" name="Google Shape;333;p36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6"/>
          <p:cNvSpPr txBox="1"/>
          <p:nvPr/>
        </p:nvSpPr>
        <p:spPr>
          <a:xfrm>
            <a:off x="290475" y="1064725"/>
            <a:ext cx="6486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Campo Magnético da Terra, média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Campo Magnético da Terra, regressão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lang="pt-BR" sz="17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B</a:t>
            </a:r>
            <a:r>
              <a:rPr baseline="-25000" lang="pt-BR" sz="17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Terra</a:t>
            </a: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-0,8(1)G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952075" y="1811250"/>
            <a:ext cx="37617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B</a:t>
            </a:r>
            <a:r>
              <a:rPr baseline="-25000" lang="pt-BR" sz="17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Terra</a:t>
            </a:r>
            <a:r>
              <a:rPr lang="pt-BR" sz="17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= -0,28(5) G</a:t>
            </a:r>
            <a:endParaRPr sz="2100"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rgbClr val="010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"/>
          <p:cNvSpPr txBox="1"/>
          <p:nvPr>
            <p:ph type="ctrTitle"/>
          </p:nvPr>
        </p:nvSpPr>
        <p:spPr>
          <a:xfrm>
            <a:off x="2737500" y="105625"/>
            <a:ext cx="36690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RESULTADOS OBTIDOS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37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01033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343" name="Google Shape;343;p37"/>
          <p:cNvSpPr txBox="1"/>
          <p:nvPr/>
        </p:nvSpPr>
        <p:spPr>
          <a:xfrm>
            <a:off x="324300" y="1093900"/>
            <a:ext cx="6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Campo Magnético Terrestre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00" y="1621200"/>
            <a:ext cx="4936001" cy="30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5715000" y="2893675"/>
            <a:ext cx="292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Alinhamento não foi feito direito, é notório que as retas, que deveriam ser paralelas, convergem para um um ponto.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C9B696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rgbClr val="4926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"/>
          <p:cNvSpPr txBox="1"/>
          <p:nvPr>
            <p:ph type="ctrTitle"/>
          </p:nvPr>
        </p:nvSpPr>
        <p:spPr>
          <a:xfrm>
            <a:off x="2069000" y="105625"/>
            <a:ext cx="50061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COMENTÁRIOS E CONCLUSÃO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3" name="Google Shape;353;p38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49260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354" name="Google Shape;354;p38"/>
          <p:cNvSpPr txBox="1"/>
          <p:nvPr/>
        </p:nvSpPr>
        <p:spPr>
          <a:xfrm>
            <a:off x="418125" y="1659700"/>
            <a:ext cx="777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600"/>
              <a:buFont typeface="Georgia"/>
              <a:buChar char="❖"/>
            </a:pPr>
            <a:r>
              <a:rPr lang="pt-BR" sz="1600">
                <a:latin typeface="Georgia"/>
                <a:ea typeface="Georgia"/>
                <a:cs typeface="Georgia"/>
                <a:sym typeface="Georgia"/>
              </a:rPr>
              <a:t>O feixe se comportava melhor com o campo constante;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600"/>
              <a:buFont typeface="Georgia"/>
              <a:buChar char="❖"/>
            </a:pPr>
            <a:r>
              <a:rPr lang="pt-BR" sz="1600">
                <a:latin typeface="Georgia"/>
                <a:ea typeface="Georgia"/>
                <a:cs typeface="Georgia"/>
                <a:sym typeface="Georgia"/>
              </a:rPr>
              <a:t>Campo terrestre;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600"/>
              <a:buFont typeface="Georgia"/>
              <a:buChar char="❖"/>
            </a:pPr>
            <a:r>
              <a:rPr lang="pt-BR" sz="1600">
                <a:latin typeface="Georgia"/>
                <a:ea typeface="Georgia"/>
                <a:cs typeface="Georgia"/>
                <a:sym typeface="Georgia"/>
              </a:rPr>
              <a:t>Virar a bobina manualmente dá muito problema. Se tivesse uma mesa que girasse para maior estabilidade seria melhor;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600"/>
              <a:buFont typeface="Georgia"/>
              <a:buChar char="❖"/>
            </a:pPr>
            <a:r>
              <a:rPr lang="pt-BR" sz="1600">
                <a:latin typeface="Georgia"/>
                <a:ea typeface="Georgia"/>
                <a:cs typeface="Georgia"/>
                <a:sym typeface="Georgia"/>
              </a:rPr>
              <a:t>Adicionar mais obstáculos no interior para medir os raios.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/>
          <p:nvPr/>
        </p:nvSpPr>
        <p:spPr>
          <a:xfrm>
            <a:off x="-85725" y="-128550"/>
            <a:ext cx="9629700" cy="540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"/>
          <p:cNvSpPr txBox="1"/>
          <p:nvPr/>
        </p:nvSpPr>
        <p:spPr>
          <a:xfrm>
            <a:off x="3281250" y="2209800"/>
            <a:ext cx="2581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O</a:t>
            </a:r>
            <a:r>
              <a:rPr lang="pt-BR" sz="2500">
                <a:solidFill>
                  <a:schemeClr val="lt1"/>
                </a:solidFill>
              </a:rPr>
              <a:t>OBRIGADO ;)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B4DA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 txBox="1"/>
          <p:nvPr>
            <p:ph type="ctrTitle"/>
          </p:nvPr>
        </p:nvSpPr>
        <p:spPr>
          <a:xfrm>
            <a:off x="2737500" y="105625"/>
            <a:ext cx="36690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APÊNDICE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8" name="Google Shape;368;p40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"/>
          <p:cNvSpPr txBox="1"/>
          <p:nvPr/>
        </p:nvSpPr>
        <p:spPr>
          <a:xfrm>
            <a:off x="409775" y="1035850"/>
            <a:ext cx="64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Valor de e/m (Campo magnético constante)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1566150" y="2008350"/>
            <a:ext cx="6011700" cy="2386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1" name="Google Shape;371;p40"/>
          <p:cNvGraphicFramePr/>
          <p:nvPr/>
        </p:nvGraphicFramePr>
        <p:xfrm>
          <a:off x="1750800" y="204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{786F4CC9-D82B-4A40-9040-58362B852891}</a:tableStyleId>
              </a:tblPr>
              <a:tblGrid>
                <a:gridCol w="1105750"/>
                <a:gridCol w="1105750"/>
                <a:gridCol w="1105750"/>
                <a:gridCol w="1105750"/>
                <a:gridCol w="1105750"/>
              </a:tblGrid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Degrau</a:t>
                      </a:r>
                      <a:endParaRPr b="1"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Diâmetro (cm)</a:t>
                      </a:r>
                      <a:endParaRPr b="1"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Raio(m)(+-0,01)</a:t>
                      </a:r>
                      <a:endParaRPr b="1"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Corrente (A)(+-0,001)</a:t>
                      </a:r>
                      <a:endParaRPr b="1"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Tensão (V)(+-0,1)</a:t>
                      </a:r>
                      <a:endParaRPr b="1" sz="1100"/>
                    </a:p>
                  </a:txBody>
                  <a:tcPr marT="19050" marB="19050" marR="28575" marL="28575" anchor="b"/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2°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6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0,03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1,73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127,1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3°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8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0,04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1,729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212,1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4°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10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0,05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1,728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325,8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2°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6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0,03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1,712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124,7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3°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8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0,04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1,717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210,5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4°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10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0,05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1,72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326,8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cxnSp>
        <p:nvCxnSpPr>
          <p:cNvPr id="372" name="Google Shape;372;p40"/>
          <p:cNvCxnSpPr/>
          <p:nvPr/>
        </p:nvCxnSpPr>
        <p:spPr>
          <a:xfrm>
            <a:off x="1792525" y="2512675"/>
            <a:ext cx="544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0"/>
          <p:cNvSpPr txBox="1"/>
          <p:nvPr/>
        </p:nvSpPr>
        <p:spPr>
          <a:xfrm>
            <a:off x="1877550" y="1656663"/>
            <a:ext cx="5388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Tabela 1: Valores para campo constante. Elaboração Própria </a:t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B4DA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 txBox="1"/>
          <p:nvPr>
            <p:ph type="ctrTitle"/>
          </p:nvPr>
        </p:nvSpPr>
        <p:spPr>
          <a:xfrm>
            <a:off x="2737500" y="105625"/>
            <a:ext cx="36690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APÊNDICE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41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409775" y="1035850"/>
            <a:ext cx="64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Valor de e/m (Tensão constante)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3" name="Google Shape;383;p41"/>
          <p:cNvSpPr/>
          <p:nvPr/>
        </p:nvSpPr>
        <p:spPr>
          <a:xfrm>
            <a:off x="1566150" y="2051875"/>
            <a:ext cx="6011700" cy="2267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" name="Google Shape;384;p41"/>
          <p:cNvCxnSpPr/>
          <p:nvPr/>
        </p:nvCxnSpPr>
        <p:spPr>
          <a:xfrm>
            <a:off x="1792525" y="2588875"/>
            <a:ext cx="544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85" name="Google Shape;385;p41"/>
          <p:cNvGraphicFramePr/>
          <p:nvPr/>
        </p:nvGraphicFramePr>
        <p:xfrm>
          <a:off x="1711275" y="225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{786F4CC9-D82B-4A40-9040-58362B852891}</a:tableStyleId>
              </a:tblPr>
              <a:tblGrid>
                <a:gridCol w="1027450"/>
                <a:gridCol w="1150650"/>
                <a:gridCol w="1089050"/>
                <a:gridCol w="1089050"/>
                <a:gridCol w="1089050"/>
              </a:tblGrid>
              <a:tr h="28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Degrau</a:t>
                      </a:r>
                      <a:endParaRPr b="1" sz="1100"/>
                    </a:p>
                  </a:txBody>
                  <a:tcPr marT="19050" marB="19050" marR="91425" marL="9142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/>
                        <a:t> </a:t>
                      </a:r>
                      <a:r>
                        <a:rPr b="1" lang="pt-BR" sz="1100"/>
                        <a:t>Diametro (cm)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Raio (cm)</a:t>
                      </a:r>
                      <a:endParaRPr b="1"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Corrente (A)</a:t>
                      </a:r>
                      <a:endParaRPr b="1"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Tensão (V)</a:t>
                      </a:r>
                      <a:endParaRPr b="1" sz="1100"/>
                    </a:p>
                  </a:txBody>
                  <a:tcPr marT="19050" marB="19050" marR="28575" marL="28575" anchor="b"/>
                </a:tc>
              </a:tr>
              <a:tr h="44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2°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6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0,03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2,048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167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4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3°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8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0,04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1,503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167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4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4°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10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0,05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1,201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167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4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2°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6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0,03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2,081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173,8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4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3°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8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0,04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1,54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173,9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  <a:tr h="24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4°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10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0,05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1,211</a:t>
                      </a:r>
                      <a:endParaRPr sz="11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/>
                        <a:t>173,9</a:t>
                      </a:r>
                      <a:endParaRPr sz="1100"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sp>
        <p:nvSpPr>
          <p:cNvPr id="386" name="Google Shape;386;p41"/>
          <p:cNvSpPr txBox="1"/>
          <p:nvPr/>
        </p:nvSpPr>
        <p:spPr>
          <a:xfrm>
            <a:off x="1926925" y="1647100"/>
            <a:ext cx="52713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2: Tensão constante. Elaboração própria.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9B696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69600" y="1053725"/>
            <a:ext cx="2868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1869 - Johann Wilhelm Hittorf</a:t>
            </a:r>
            <a:r>
              <a:rPr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  - Condutividade elétrica em gases rarefeitos </a:t>
            </a:r>
            <a:endParaRPr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75" y="0"/>
            <a:ext cx="9144000" cy="780300"/>
          </a:xfrm>
          <a:prstGeom prst="rect">
            <a:avLst/>
          </a:prstGeom>
          <a:solidFill>
            <a:srgbClr val="4926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ctrTitle"/>
          </p:nvPr>
        </p:nvSpPr>
        <p:spPr>
          <a:xfrm>
            <a:off x="2919075" y="133950"/>
            <a:ext cx="3306000" cy="51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CONTEXTUALIZAÇÃO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5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49260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13427" l="0" r="0" t="0"/>
          <a:stretch/>
        </p:blipFill>
        <p:spPr>
          <a:xfrm>
            <a:off x="3134025" y="849350"/>
            <a:ext cx="1109950" cy="14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795925" y="2843125"/>
            <a:ext cx="325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1896 - J. J. Thomson &amp; John S. Townsend &amp; Harold A. Wilson</a:t>
            </a:r>
            <a:endParaRPr b="1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Raios catódicos como</a:t>
            </a:r>
            <a:endParaRPr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partículas únicas</a:t>
            </a:r>
            <a:endParaRPr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Estimativa da relação carga/massa</a:t>
            </a:r>
            <a:endParaRPr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59900" y="4078275"/>
            <a:ext cx="26883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1876 - Eugen Goldstein</a:t>
            </a:r>
            <a:endParaRPr b="1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Raios catódicos e raios canais </a:t>
            </a:r>
            <a:endParaRPr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025" y="3637250"/>
            <a:ext cx="1109950" cy="14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1318675" y="2285650"/>
            <a:ext cx="30906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1870 - Sir William Crookes </a:t>
            </a:r>
            <a:endParaRPr b="1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Tubo de raios catódicos no vácuo;</a:t>
            </a:r>
            <a:endParaRPr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Perturbação do sistema com campo magnético</a:t>
            </a:r>
            <a:endParaRPr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25" y="2209485"/>
            <a:ext cx="1109950" cy="148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9100" y="853592"/>
            <a:ext cx="1109950" cy="147936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4342675" y="1047875"/>
            <a:ext cx="32133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1890 - Arthur Schuster</a:t>
            </a:r>
            <a:endParaRPr b="1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	Estimou a relação carga/massa por meio de efeitos elétricos</a:t>
            </a:r>
            <a:endParaRPr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0538" y="2872075"/>
            <a:ext cx="1109950" cy="153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DAF8">
            <a:alpha val="50000"/>
          </a:srgbClr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/>
          <p:nvPr/>
        </p:nvSpPr>
        <p:spPr>
          <a:xfrm>
            <a:off x="0" y="-20375"/>
            <a:ext cx="9144000" cy="78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"/>
          <p:cNvSpPr txBox="1"/>
          <p:nvPr>
            <p:ph type="ctrTitle"/>
          </p:nvPr>
        </p:nvSpPr>
        <p:spPr>
          <a:xfrm>
            <a:off x="2737500" y="105625"/>
            <a:ext cx="36690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APÊNDICE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Google Shape;393;p42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sp>
        <p:nvSpPr>
          <p:cNvPr id="394" name="Google Shape;394;p42"/>
          <p:cNvSpPr txBox="1"/>
          <p:nvPr/>
        </p:nvSpPr>
        <p:spPr>
          <a:xfrm>
            <a:off x="324300" y="1093900"/>
            <a:ext cx="66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Campo Magnético Terrestre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95" name="Google Shape;395;p42"/>
          <p:cNvGraphicFramePr/>
          <p:nvPr/>
        </p:nvGraphicFramePr>
        <p:xfrm>
          <a:off x="5334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{786F4CC9-D82B-4A40-9040-58362B852891}</a:tableStyleId>
              </a:tblPr>
              <a:tblGrid>
                <a:gridCol w="1562100"/>
                <a:gridCol w="1085850"/>
                <a:gridCol w="1362075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Orientação Paralela - Campo constante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Corrente (A)(+-0,001)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Tensão (V)(+-0,1)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Campo Magnético (T)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1,725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0,001195095775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1,725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214,6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0,001195095775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1,725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325,9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0,001195095775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Média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Orientação Paralela - Potencial constante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Corrente (A)(+-0,001)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Tensão (V)(+-0,1)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Campo Magnético (T)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1,673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131,7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0,001159069699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1,245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132,2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0,0008625473852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1,014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132,2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0,0007025084727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Média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0,0009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6" name="Google Shape;396;p42"/>
          <p:cNvGraphicFramePr/>
          <p:nvPr/>
        </p:nvGraphicFramePr>
        <p:xfrm>
          <a:off x="48768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{786F4CC9-D82B-4A40-9040-58362B852891}</a:tableStyleId>
              </a:tblPr>
              <a:tblGrid>
                <a:gridCol w="1562100"/>
                <a:gridCol w="1085850"/>
                <a:gridCol w="1362075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Orientação Antiparalela - Campo constante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Corrente (A)(+-0,001)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Tensão (V)(+-0,1)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Campo Magnético (T)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1,74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131,8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0,001205487912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1,739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212,7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0,001204795103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1,739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326,2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0,001204795103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Média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Orientação Antiparalela - Potencial constante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Corrente (A)(+-0,001)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Tensão (V)(+-0,1)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Campo Magnético (T)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1,739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131,5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0,001204795103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1,285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131,4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0,000890259751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1,062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131,4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0,0007357633117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Média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0,0009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0" y="478350"/>
            <a:ext cx="9144000" cy="4913100"/>
          </a:xfrm>
          <a:prstGeom prst="rect">
            <a:avLst/>
          </a:prstGeom>
          <a:solidFill>
            <a:srgbClr val="EBD783">
              <a:alpha val="19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</a:t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ctrTitle"/>
          </p:nvPr>
        </p:nvSpPr>
        <p:spPr>
          <a:xfrm>
            <a:off x="2496600" y="115800"/>
            <a:ext cx="41508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REVISÃO DA LITERATURA</a:t>
            </a:r>
            <a:endParaRPr sz="2200">
              <a:solidFill>
                <a:schemeClr val="lt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51925" y="1395000"/>
            <a:ext cx="48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6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0429650" y="339075"/>
            <a:ext cx="3206400" cy="569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o feixe de elétrons é produzido?</a:t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51925" y="1093900"/>
            <a:ext cx="5238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Noto Serif Georgian"/>
              <a:buChar char="❖"/>
            </a:pPr>
            <a:r>
              <a:rPr b="1" lang="pt-BR" sz="18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Relação carga/massa </a:t>
            </a:r>
            <a:endParaRPr b="1" sz="18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90" y="1856703"/>
            <a:ext cx="1950617" cy="80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08" y="2871711"/>
            <a:ext cx="1750759" cy="80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56701"/>
            <a:ext cx="4369625" cy="20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4572000" y="4175300"/>
            <a:ext cx="39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https://spark.iop.org/electron-guns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911" y="3879201"/>
            <a:ext cx="1750775" cy="81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0" y="759900"/>
            <a:ext cx="9144000" cy="4913100"/>
          </a:xfrm>
          <a:prstGeom prst="rect">
            <a:avLst/>
          </a:prstGeom>
          <a:solidFill>
            <a:srgbClr val="EBD783">
              <a:alpha val="1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type="ctrTitle"/>
          </p:nvPr>
        </p:nvSpPr>
        <p:spPr>
          <a:xfrm>
            <a:off x="2496600" y="115800"/>
            <a:ext cx="41508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REVISÃO DA LITERATURA</a:t>
            </a:r>
            <a:endParaRPr sz="2200">
              <a:solidFill>
                <a:schemeClr val="lt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sp>
        <p:nvSpPr>
          <p:cNvPr id="115" name="Google Shape;115;p17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E6C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10429650" y="339075"/>
            <a:ext cx="3206400" cy="569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o feixe de elétrons é produzido?</a:t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51925" y="1093900"/>
            <a:ext cx="638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Noto Serif Georgian"/>
              <a:buChar char="❖"/>
            </a:pPr>
            <a:r>
              <a:rPr b="1" lang="pt-BR" sz="18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Determinar o campo magnético da Terra</a:t>
            </a:r>
            <a:endParaRPr sz="1800"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37248" t="0"/>
          <a:stretch/>
        </p:blipFill>
        <p:spPr>
          <a:xfrm>
            <a:off x="6059250" y="1889600"/>
            <a:ext cx="2525244" cy="22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825" y="3574129"/>
            <a:ext cx="2223788" cy="3342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6059250" y="4349200"/>
            <a:ext cx="240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https://brasilescola.uol.com.br/geografia/bussola.htm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825" y="2090411"/>
            <a:ext cx="3046877" cy="39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813" y="2832276"/>
            <a:ext cx="3206399" cy="39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0" y="759925"/>
            <a:ext cx="9144000" cy="4383600"/>
          </a:xfrm>
          <a:prstGeom prst="rect">
            <a:avLst/>
          </a:prstGeom>
          <a:solidFill>
            <a:srgbClr val="E9944D">
              <a:alpha val="24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F171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>
            <p:ph type="ctrTitle"/>
          </p:nvPr>
        </p:nvSpPr>
        <p:spPr>
          <a:xfrm>
            <a:off x="3280950" y="115800"/>
            <a:ext cx="25821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OBJETIVOS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8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F171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580525" y="2137525"/>
            <a:ext cx="70395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Determinar a razão q/m do elétron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Determinar a intensidade do campo magnético terrestre local 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800"/>
              <a:buFont typeface="Georgia"/>
              <a:buChar char="❖"/>
            </a:pPr>
            <a:r>
              <a:rPr lang="pt-BR" sz="1800">
                <a:latin typeface="Georgia"/>
                <a:ea typeface="Georgia"/>
                <a:cs typeface="Georgia"/>
                <a:sym typeface="Georgia"/>
              </a:rPr>
              <a:t>Comparar os resultados obtidos com os esperados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94E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type="ctrTitle"/>
          </p:nvPr>
        </p:nvSpPr>
        <p:spPr>
          <a:xfrm>
            <a:off x="3280950" y="115800"/>
            <a:ext cx="25821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MÉTODOS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" name="Google Shape;138;p19"/>
          <p:cNvSpPr/>
          <p:nvPr/>
        </p:nvSpPr>
        <p:spPr>
          <a:xfrm rot="-5400000">
            <a:off x="-1783000" y="2974300"/>
            <a:ext cx="3870900" cy="110100"/>
          </a:xfrm>
          <a:prstGeom prst="rect">
            <a:avLst/>
          </a:prstGeom>
          <a:solidFill>
            <a:srgbClr val="294E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225" y="866725"/>
            <a:ext cx="2754526" cy="30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24783" l="13681" r="0" t="0"/>
          <a:stretch/>
        </p:blipFill>
        <p:spPr>
          <a:xfrm>
            <a:off x="333425" y="866725"/>
            <a:ext cx="3934725" cy="258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9062" y="2638575"/>
            <a:ext cx="2988324" cy="22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430900" y="3609975"/>
            <a:ext cx="2475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E95"/>
              </a:buClr>
              <a:buSzPts val="1000"/>
              <a:buFont typeface="Noto Serif Georgian"/>
              <a:buChar char="❖"/>
            </a:pPr>
            <a:r>
              <a:rPr lang="pt-BR" sz="10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Multímetro</a:t>
            </a:r>
            <a:endParaRPr sz="10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4E95"/>
              </a:buClr>
              <a:buSzPts val="1000"/>
              <a:buFont typeface="Noto Serif Georgian"/>
              <a:buChar char="❖"/>
            </a:pPr>
            <a:r>
              <a:rPr lang="pt-BR" sz="10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Bobina de Helmholtz </a:t>
            </a:r>
            <a:endParaRPr sz="10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4E95"/>
              </a:buClr>
              <a:buSzPts val="1000"/>
              <a:buFont typeface="Noto Serif Georgian"/>
              <a:buChar char="❖"/>
            </a:pPr>
            <a:r>
              <a:rPr lang="pt-BR" sz="10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Bússola</a:t>
            </a:r>
            <a:endParaRPr sz="10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94E95"/>
              </a:buClr>
              <a:buSzPts val="1000"/>
              <a:buFont typeface="Noto Serif Georgian"/>
              <a:buChar char="❖"/>
            </a:pPr>
            <a:r>
              <a:rPr lang="pt-BR" sz="10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Canhão de elétrons</a:t>
            </a:r>
            <a:endParaRPr sz="10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0" y="702000"/>
            <a:ext cx="9144000" cy="4441500"/>
          </a:xfrm>
          <a:prstGeom prst="rect">
            <a:avLst/>
          </a:prstGeom>
          <a:solidFill>
            <a:srgbClr val="49D3B7">
              <a:alpha val="25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CA5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>
            <p:ph type="ctrTitle"/>
          </p:nvPr>
        </p:nvSpPr>
        <p:spPr>
          <a:xfrm>
            <a:off x="2620350" y="115800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ESPERADOS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351925" y="1395000"/>
            <a:ext cx="4860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3818" l="0" r="6023" t="0"/>
          <a:stretch/>
        </p:blipFill>
        <p:spPr>
          <a:xfrm>
            <a:off x="460774" y="1395005"/>
            <a:ext cx="6366774" cy="2899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460775" y="864900"/>
            <a:ext cx="54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Valor de e/m </a:t>
            </a:r>
            <a:endParaRPr b="1" sz="1600"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>
            <a:off x="0" y="0"/>
            <a:ext cx="9144000" cy="759900"/>
          </a:xfrm>
          <a:prstGeom prst="rect">
            <a:avLst/>
          </a:prstGeom>
          <a:solidFill>
            <a:srgbClr val="2CA5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type="ctrTitle"/>
          </p:nvPr>
        </p:nvSpPr>
        <p:spPr>
          <a:xfrm>
            <a:off x="2620350" y="115800"/>
            <a:ext cx="3903300" cy="5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RESULTADOS ESPERADOS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300"/>
            <a:ext cx="9144002" cy="380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1399250" y="811050"/>
            <a:ext cx="63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Noto Serif Georgian"/>
                <a:ea typeface="Noto Serif Georgian"/>
                <a:cs typeface="Noto Serif Georgian"/>
                <a:sym typeface="Noto Serif Georgian"/>
              </a:rPr>
              <a:t>Estimativa do campo magnético terrestre em São Carlos</a:t>
            </a:r>
            <a:endParaRPr b="1" sz="1600">
              <a:solidFill>
                <a:schemeClr val="dk1"/>
              </a:solidFill>
              <a:latin typeface="Noto Serif Georgian"/>
              <a:ea typeface="Noto Serif Georgian"/>
              <a:cs typeface="Noto Serif Georgian"/>
              <a:sym typeface="Noto Serif Georgi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